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B6537-25C2-478C-9637-AB987D027158}" v="892" dt="2025-07-03T02:31:57.11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</a:rPr>
              <a:t>Steven Petruzzelli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 </a:t>
            </a:r>
            <a:endParaRPr lang="en-US">
              <a:solidFill>
                <a:schemeClr val="bg2"/>
              </a:solidFill>
              <a:latin typeface="Abadi"/>
            </a:endParaRP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July 02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analysis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of launches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occurences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calculated.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 descr="A diagram of the earth&#10;&#10;AI-generated content may be incorrect.">
            <a:extLst>
              <a:ext uri="{FF2B5EF4-FFF2-40B4-BE49-F238E27FC236}">
                <a16:creationId xmlns:a16="http://schemas.microsoft.com/office/drawing/2014/main" id="{C64A7A09-5830-B770-E6FD-3B580E81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15" y="3024015"/>
            <a:ext cx="3448969" cy="26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>
                <a:ea typeface="Calibri"/>
                <a:cs typeface="Calibri"/>
              </a:rPr>
              <a:t>We explored relationships between flight number, launch site, payload, etc.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 descr="A graph of success rate&#10;&#10;AI-generated content may be incorrect.">
            <a:extLst>
              <a:ext uri="{FF2B5EF4-FFF2-40B4-BE49-F238E27FC236}">
                <a16:creationId xmlns:a16="http://schemas.microsoft.com/office/drawing/2014/main" id="{C6FDC94D-BE32-0E39-61E5-366CC939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27" y="3999065"/>
            <a:ext cx="3981450" cy="2238375"/>
          </a:xfrm>
          <a:prstGeom prst="rect">
            <a:avLst/>
          </a:prstGeom>
        </p:spPr>
      </p:pic>
      <p:pic>
        <p:nvPicPr>
          <p:cNvPr id="6" name="Picture 5" descr="A graph showing a line going up&#10;&#10;AI-generated content may be incorrect.">
            <a:extLst>
              <a:ext uri="{FF2B5EF4-FFF2-40B4-BE49-F238E27FC236}">
                <a16:creationId xmlns:a16="http://schemas.microsoft.com/office/drawing/2014/main" id="{216B55B7-316B-6DC6-8A8B-A03848C32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948" y="3722611"/>
            <a:ext cx="41529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https://github.com/cert1fied/spacex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7E860FD2-D050-B011-BEDC-DE370B7EC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62" y="3433361"/>
            <a:ext cx="65627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Marked all launch site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Calculated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Labled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marker clusters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built an interactive dash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  <a:endParaRPr lang="en-US" sz="2200" dirty="0" err="1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charts 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Picture 1" descr="A pie chart with a pie chart&#10;&#10;AI-generated content may be incorrect.">
            <a:extLst>
              <a:ext uri="{FF2B5EF4-FFF2-40B4-BE49-F238E27FC236}">
                <a16:creationId xmlns:a16="http://schemas.microsoft.com/office/drawing/2014/main" id="{71F234F6-AFAA-9B8E-B9AF-6C2A4216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96" y="3765473"/>
            <a:ext cx="8031297" cy="22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 loaded data using numpy and pandas. also transofmred data</a:t>
            </a:r>
            <a:endParaRPr lang="en-US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 built different machine learning models using gridsearchcv for hyperparameters.</a:t>
            </a:r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 found best performing classification model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https://github.com/cert1fied/spacex/blob/main/SpaceX_Machine%20Learning%20Prediction_Part_5.ipynb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from the plot we found that the larger the flight amount at a launch site the greater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showing flight number&#10;&#10;AI-generated content may be incorrect.">
            <a:extLst>
              <a:ext uri="{FF2B5EF4-FFF2-40B4-BE49-F238E27FC236}">
                <a16:creationId xmlns:a16="http://schemas.microsoft.com/office/drawing/2014/main" id="{6DDA08D9-9704-656E-8E55-09A7FFC4D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79" y="3871912"/>
            <a:ext cx="76771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greater the payload mass for launch site CCAFS SLC 40 the higher the success rate for the rocket.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graph showing flight number&#10;&#10;AI-generated content may be incorrect.">
            <a:extLst>
              <a:ext uri="{FF2B5EF4-FFF2-40B4-BE49-F238E27FC236}">
                <a16:creationId xmlns:a16="http://schemas.microsoft.com/office/drawing/2014/main" id="{28F5074E-7A80-FE38-7F3A-6A44C1AD0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68" y="3981450"/>
            <a:ext cx="55340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from the plot we see es-l1, geo,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sso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vleo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had most success.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graph of success rate&#10;&#10;AI-generated content may be incorrect.">
            <a:extLst>
              <a:ext uri="{FF2B5EF4-FFF2-40B4-BE49-F238E27FC236}">
                <a16:creationId xmlns:a16="http://schemas.microsoft.com/office/drawing/2014/main" id="{7B13F26A-5B6C-83AD-C43C-AB0664332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666" y="3034286"/>
            <a:ext cx="51911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plot below shows flight number vs. orbit type. we observe in LEO orbit success 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ralted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to number of flights whereas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gto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orbit there is no relationship between flight number and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5612E2-45A5-11C1-CEA3-64B822BA7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55" y="3794163"/>
            <a:ext cx="66389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062AFB12-A88B-2496-A3FA-E626F3F9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from the plot we observe success since 2013 to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 descr="A graph showing a line going up&#10;&#10;AI-generated content may be incorrect.">
            <a:extLst>
              <a:ext uri="{FF2B5EF4-FFF2-40B4-BE49-F238E27FC236}">
                <a16:creationId xmlns:a16="http://schemas.microsoft.com/office/drawing/2014/main" id="{69A87D70-B833-8F87-1541-4CA6FB93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44" y="3241025"/>
            <a:ext cx="49720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B775F90-EF18-FC60-E1B5-0872AE2C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displays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9DAB36-FEB0-FC31-4C48-D1D86E01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263" y="3666494"/>
            <a:ext cx="799147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BEFB76-41B9-F027-1F7E-7A496D91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0" y="3429517"/>
            <a:ext cx="58293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DE73A8-26E1-0F46-89FB-9BE8596A7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2509837"/>
            <a:ext cx="40386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 Dec 22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0B701A-5BE7-A151-0C73-6E8A0A484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552700"/>
            <a:ext cx="4114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176112-8489-DC04-91F0-00FED4DC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929101D-4673-D446-20DC-1E6722B8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1447800"/>
            <a:ext cx="4533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of where filter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A01266-60DB-C5CB-7388-0F9EBB1E3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75" y="2948446"/>
            <a:ext cx="33813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 determined the booster that have caried max payload using subquery in WHERE clause and MAX() function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06B63A-1599-8344-E665-E12A30DD3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22" y="3430492"/>
            <a:ext cx="4467225" cy="27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 of where, like, and, and between clause combos for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7A7CE4-7DF2-AA47-1701-E1107CE1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53" y="4003197"/>
            <a:ext cx="54006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selected landing outcomes COUNT, WHERE, BETWEEN clauses 2010-06-04 to 2010-03-20</a:t>
            </a:r>
          </a:p>
          <a:p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groupby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orderby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clauses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B8F998-9AF3-6388-41B4-487AC3BAB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939" y="4087946"/>
            <a:ext cx="3248025" cy="19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 can see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launch sites are in U.S.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florida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california</a:t>
            </a:r>
            <a:endParaRPr lang="en-US" sz="2200" dirty="0" err="1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F906EC58-7700-443B-6F53-BAA3D053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150" y="3119036"/>
            <a:ext cx="78676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2" name="Content Placeholder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5227532-55E3-1BB3-814B-5547E82DB7A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20188" y="1809683"/>
            <a:ext cx="8353425" cy="36671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&lt;launch site with color labels&gt;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&lt;launch site distance to landmarks&gt;</a:t>
            </a:r>
          </a:p>
        </p:txBody>
      </p:sp>
      <p:pic>
        <p:nvPicPr>
          <p:cNvPr id="2" name="Picture 1" descr="A map of a highway&#10;&#10;AI-generated content may be incorrect.">
            <a:extLst>
              <a:ext uri="{FF2B5EF4-FFF2-40B4-BE49-F238E27FC236}">
                <a16:creationId xmlns:a16="http://schemas.microsoft.com/office/drawing/2014/main" id="{A24F3C09-93A1-AB28-1D25-98159D2E1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619375"/>
            <a:ext cx="28956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2" name="Content Placeholder 1" descr="A pie chart with numbers and a circle&#10;&#10;AI-generated content may be incorrect.">
            <a:extLst>
              <a:ext uri="{FF2B5EF4-FFF2-40B4-BE49-F238E27FC236}">
                <a16:creationId xmlns:a16="http://schemas.microsoft.com/office/drawing/2014/main" id="{0140027E-7FF7-259B-174D-C6C92ABE86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37742" y="2224881"/>
            <a:ext cx="4810125" cy="3552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pie chart showing success percentage</a:t>
            </a:r>
            <a:endParaRPr lang="en-US" dirty="0"/>
          </a:p>
        </p:txBody>
      </p:sp>
      <p:pic>
        <p:nvPicPr>
          <p:cNvPr id="4" name="Picture 3" descr="A group of colorful squares with text&#10;&#10;AI-generated content may be incorrect.">
            <a:extLst>
              <a:ext uri="{FF2B5EF4-FFF2-40B4-BE49-F238E27FC236}">
                <a16:creationId xmlns:a16="http://schemas.microsoft.com/office/drawing/2014/main" id="{5A03A47D-25A1-B110-792D-F1985E4E6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440" y="2476270"/>
            <a:ext cx="17716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falcon 9 launches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If the rockets land successfully what were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factors.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landing and success rate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Safe operating conditions that need to be in place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2" name="Content Placeholder 1" descr="A blue and red circle with white text&#10;&#10;AI-generated content may be incorrect.">
            <a:extLst>
              <a:ext uri="{FF2B5EF4-FFF2-40B4-BE49-F238E27FC236}">
                <a16:creationId xmlns:a16="http://schemas.microsoft.com/office/drawing/2014/main" id="{02D7F3C9-2A17-A05D-CEC4-751AC978DE9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047543" y="2367756"/>
            <a:ext cx="5924550" cy="32670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&lt;pie chart showing launch site with highest launch site success ratio&gt;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2" name="Content Placeholder 1" descr="A screenshot of a graph&#10;&#10;AI-generated content may be incorrect.">
            <a:extLst>
              <a:ext uri="{FF2B5EF4-FFF2-40B4-BE49-F238E27FC236}">
                <a16:creationId xmlns:a16="http://schemas.microsoft.com/office/drawing/2014/main" id="{49C68A0F-EACC-ECEA-7885-CBB275E747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81579" y="2748756"/>
            <a:ext cx="8391525" cy="25050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</a:t>
            </a:r>
            <a:r>
              <a:rPr lang="en-US" dirty="0">
                <a:solidFill>
                  <a:srgbClr val="0B49CB"/>
                </a:solidFill>
                <a:latin typeface="IBM Plex Mono SemiBold"/>
              </a:rPr>
              <a:t>scatterplot of payload vs launch outcome for sites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802D2DD-109A-F080-52A7-88CB01E6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66" y="2419236"/>
            <a:ext cx="8610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274D1-D1E7-D5ED-6E67-48619D2DE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113" y="2431514"/>
            <a:ext cx="34004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larger flight amount at launch site = greater success rate at a launch site.</a:t>
            </a:r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success rate started to increase in 2013 to 2020.</a:t>
            </a:r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orbits ES-L1, GEO, SSO, VLEO had most success rate.</a:t>
            </a:r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KSC LC-39A had most successful launches out of other sites.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Decision tree classified is algorithm for task.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and processed for analysis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Procedures followed while maintaining accuracy.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collecting using the methodologies in data science.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prepared -&gt; data reviewed -&gt; data processed -&gt; data analyzed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 descr="A screenshot of a chat&#10;&#10;AI-generated content may be incorrect.">
            <a:extLst>
              <a:ext uri="{FF2B5EF4-FFF2-40B4-BE49-F238E27FC236}">
                <a16:creationId xmlns:a16="http://schemas.microsoft.com/office/drawing/2014/main" id="{126961A1-B14F-7014-546B-3C91DD58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88" y="2111279"/>
            <a:ext cx="35052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falcon 9 launches with beautiful soup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Parsed table and converted with pandas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A427B61-42BA-2312-9FF8-ADBFED27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56" y="2078286"/>
            <a:ext cx="3314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407</cp:revision>
  <dcterms:created xsi:type="dcterms:W3CDTF">2021-04-29T18:58:34Z</dcterms:created>
  <dcterms:modified xsi:type="dcterms:W3CDTF">2025-07-03T02:32:14Z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